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2" r:id="rId2"/>
    <p:sldId id="285" r:id="rId3"/>
    <p:sldId id="306" r:id="rId4"/>
    <p:sldId id="307" r:id="rId5"/>
    <p:sldId id="308" r:id="rId6"/>
    <p:sldId id="281" r:id="rId7"/>
  </p:sldIdLst>
  <p:sldSz cx="12192000" cy="6858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168B7"/>
    <a:srgbClr val="FFFFFF"/>
    <a:srgbClr val="0075C2"/>
    <a:srgbClr val="3333CC"/>
    <a:srgbClr val="0099FF"/>
    <a:srgbClr val="FF66CC"/>
    <a:srgbClr val="0069B7"/>
    <a:srgbClr val="0075C1"/>
    <a:srgbClr val="0075C4"/>
    <a:srgbClr val="1F24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2009" autoAdjust="0"/>
  </p:normalViewPr>
  <p:slideViewPr>
    <p:cSldViewPr snapToGrid="0">
      <p:cViewPr>
        <p:scale>
          <a:sx n="80" d="100"/>
          <a:sy n="80" d="100"/>
        </p:scale>
        <p:origin x="-828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0B31E-4729-40CD-89FB-7905F5A49941}" type="datetimeFigureOut">
              <a:rPr lang="zh-CN" altLang="en-US" smtClean="0"/>
              <a:pPr/>
              <a:t>2020/12/22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095C8-B7D3-4025-9E91-66737CDA29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166D9-CB6B-4F51-BC9C-19C26267D9BA}" type="datetimeFigureOut">
              <a:rPr lang="zh-CN" altLang="en-US" smtClean="0"/>
              <a:pPr/>
              <a:t>2020/12/22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14D6A-4BE5-4886-8E3B-D2CC2C6B35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799-5968-4BEA-8672-344DF45D0CCF}" type="datetimeFigureOut">
              <a:rPr lang="zh-CN" altLang="en-US" smtClean="0"/>
              <a:pPr/>
              <a:t>2020/12/22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4C3E-E2C3-4165-8161-B4104C6198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2918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799-5968-4BEA-8672-344DF45D0CCF}" type="datetimeFigureOut">
              <a:rPr lang="zh-CN" altLang="en-US" smtClean="0"/>
              <a:pPr/>
              <a:t>2020/12/22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4C3E-E2C3-4165-8161-B4104C6198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1910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799-5968-4BEA-8672-344DF45D0CCF}" type="datetimeFigureOut">
              <a:rPr lang="zh-CN" altLang="en-US" smtClean="0"/>
              <a:pPr/>
              <a:t>2020/12/22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4C3E-E2C3-4165-8161-B4104C6198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1339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799-5968-4BEA-8672-344DF45D0CCF}" type="datetimeFigureOut">
              <a:rPr lang="zh-CN" altLang="en-US" smtClean="0"/>
              <a:pPr/>
              <a:t>2020/12/22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4C3E-E2C3-4165-8161-B4104C6198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9162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799-5968-4BEA-8672-344DF45D0CCF}" type="datetimeFigureOut">
              <a:rPr lang="zh-CN" altLang="en-US" smtClean="0"/>
              <a:pPr/>
              <a:t>2020/12/22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4C3E-E2C3-4165-8161-B4104C6198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103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799-5968-4BEA-8672-344DF45D0CCF}" type="datetimeFigureOut">
              <a:rPr lang="zh-CN" altLang="en-US" smtClean="0"/>
              <a:pPr/>
              <a:t>2020/12/22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4C3E-E2C3-4165-8161-B4104C6198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0207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799-5968-4BEA-8672-344DF45D0CCF}" type="datetimeFigureOut">
              <a:rPr lang="zh-CN" altLang="en-US" smtClean="0"/>
              <a:pPr/>
              <a:t>2020/12/22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4C3E-E2C3-4165-8161-B4104C6198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2616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799-5968-4BEA-8672-344DF45D0CCF}" type="datetimeFigureOut">
              <a:rPr lang="zh-CN" altLang="en-US" smtClean="0"/>
              <a:pPr/>
              <a:t>2020/12/22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4C3E-E2C3-4165-8161-B4104C6198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3335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799-5968-4BEA-8672-344DF45D0CCF}" type="datetimeFigureOut">
              <a:rPr lang="zh-CN" altLang="en-US" smtClean="0"/>
              <a:pPr/>
              <a:t>2020/12/22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4C3E-E2C3-4165-8161-B4104C6198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8273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799-5968-4BEA-8672-344DF45D0CCF}" type="datetimeFigureOut">
              <a:rPr lang="zh-CN" altLang="en-US" smtClean="0"/>
              <a:pPr/>
              <a:t>2020/12/22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4C3E-E2C3-4165-8161-B4104C6198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4242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799-5968-4BEA-8672-344DF45D0CCF}" type="datetimeFigureOut">
              <a:rPr lang="zh-CN" altLang="en-US" smtClean="0"/>
              <a:pPr/>
              <a:t>2020/12/22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4C3E-E2C3-4165-8161-B4104C6198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2515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B8799-5968-4BEA-8672-344DF45D0CCF}" type="datetimeFigureOut">
              <a:rPr lang="zh-CN" altLang="en-US" smtClean="0"/>
              <a:pPr/>
              <a:t>2020/12/22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34C3E-E2C3-4165-8161-B4104C6198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01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drnzhaopin01@163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drnzhaopin02@163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JI_0518.JPG"/>
          <p:cNvPicPr>
            <a:picLocks noChangeAspect="1"/>
          </p:cNvPicPr>
          <p:nvPr/>
        </p:nvPicPr>
        <p:blipFill>
          <a:blip r:embed="rId2" cstate="print"/>
          <a:srcRect r="8159"/>
          <a:stretch>
            <a:fillRect/>
          </a:stretch>
        </p:blipFill>
        <p:spPr>
          <a:xfrm>
            <a:off x="3794078" y="0"/>
            <a:ext cx="8397922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983"/>
          <a:stretch/>
        </p:blipFill>
        <p:spPr>
          <a:xfrm>
            <a:off x="0" y="1294"/>
            <a:ext cx="9506858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" y="252413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478114" y="2136338"/>
            <a:ext cx="572464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彩云" pitchFamily="2" charset="-122"/>
                <a:ea typeface="华文彩云"/>
                <a:sym typeface="Calibri" pitchFamily="34" charset="0"/>
              </a:rPr>
              <a:t>天津泰达热电能源</a:t>
            </a:r>
            <a:endParaRPr lang="en-US" altLang="zh-CN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华文彩云" pitchFamily="2" charset="-122"/>
              <a:ea typeface="华文彩云"/>
              <a:sym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彩云" pitchFamily="2" charset="-122"/>
                <a:ea typeface="华文彩云"/>
                <a:sym typeface="Calibri" pitchFamily="34" charset="0"/>
              </a:rPr>
              <a:t>管理有限公司</a:t>
            </a:r>
            <a:endParaRPr lang="en-US" altLang="zh-CN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华文彩云" pitchFamily="2" charset="-122"/>
              <a:ea typeface="华文彩云"/>
              <a:sym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彩云" pitchFamily="2" charset="-122"/>
                <a:ea typeface="华文彩云"/>
                <a:sym typeface="Calibri" pitchFamily="34" charset="0"/>
              </a:rPr>
              <a:t>招聘简章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4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1373150" y="407514"/>
            <a:ext cx="27606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itchFamily="2" charset="-122"/>
                <a:ea typeface="华文行楷" pitchFamily="2" charset="-122"/>
              </a:rPr>
              <a:t>一、公司概况</a:t>
            </a:r>
            <a:endParaRPr lang="en-US" altLang="zh-CN" sz="3000" b="1" dirty="0" smtClean="0">
              <a:solidFill>
                <a:srgbClr val="0075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419850" y="1364164"/>
            <a:ext cx="52482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天津泰达热电能源管理有限公司是泰达控股的全资子公司，前身是天津泰达热电有限公司，成立于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1987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月，注册资金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6.3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亿元，至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2019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年末公司总资产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27.5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亿元。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经营业务范围为：电力生产；蒸汽、热水生产和供应；电力蒸汽、汽水生产技术咨询等。承担着开发区东、西区、大众基地等区域居民及企业采暖、蒸汽生产和供应保障工作。</a:t>
            </a:r>
          </a:p>
        </p:txBody>
      </p:sp>
      <p:sp>
        <p:nvSpPr>
          <p:cNvPr id="46" name="六边形 45"/>
          <p:cNvSpPr/>
          <p:nvPr/>
        </p:nvSpPr>
        <p:spPr>
          <a:xfrm>
            <a:off x="514350" y="5495925"/>
            <a:ext cx="969732" cy="852572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六边形 46"/>
          <p:cNvSpPr/>
          <p:nvPr/>
        </p:nvSpPr>
        <p:spPr>
          <a:xfrm>
            <a:off x="1632797" y="5495925"/>
            <a:ext cx="969732" cy="852572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六边形 47"/>
          <p:cNvSpPr/>
          <p:nvPr/>
        </p:nvSpPr>
        <p:spPr>
          <a:xfrm>
            <a:off x="2751243" y="5495925"/>
            <a:ext cx="969732" cy="852572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六边形 48"/>
          <p:cNvSpPr/>
          <p:nvPr/>
        </p:nvSpPr>
        <p:spPr>
          <a:xfrm>
            <a:off x="3869690" y="5495925"/>
            <a:ext cx="969732" cy="852572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668377" y="5748237"/>
            <a:ext cx="676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B0F0"/>
                </a:solidFill>
              </a:rPr>
              <a:t>诚 信</a:t>
            </a:r>
            <a:endParaRPr lang="zh-CN" altLang="en-US" sz="1600" dirty="0">
              <a:solidFill>
                <a:srgbClr val="00B0F0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779498" y="5748237"/>
            <a:ext cx="676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B0F0"/>
                </a:solidFill>
              </a:rPr>
              <a:t>专 业</a:t>
            </a:r>
            <a:endParaRPr lang="zh-CN" altLang="en-US" sz="1600" dirty="0">
              <a:solidFill>
                <a:srgbClr val="00B0F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897945" y="5748237"/>
            <a:ext cx="676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B0F0"/>
                </a:solidFill>
              </a:rPr>
              <a:t>唯 实</a:t>
            </a:r>
            <a:endParaRPr lang="zh-CN" altLang="en-US" sz="1600" dirty="0">
              <a:solidFill>
                <a:srgbClr val="00B0F0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016391" y="5748237"/>
            <a:ext cx="676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B0F0"/>
                </a:solidFill>
              </a:rPr>
              <a:t>人 本</a:t>
            </a:r>
            <a:endParaRPr lang="zh-CN" altLang="en-US" sz="1600" dirty="0">
              <a:solidFill>
                <a:srgbClr val="00B0F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336953" y="3017134"/>
            <a:ext cx="1364776" cy="614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样例图片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2"/>
          <p:cNvGrpSpPr/>
          <p:nvPr/>
        </p:nvGrpSpPr>
        <p:grpSpPr>
          <a:xfrm>
            <a:off x="493586" y="378939"/>
            <a:ext cx="790199" cy="615553"/>
            <a:chOff x="7329781" y="819150"/>
            <a:chExt cx="4211759" cy="3280899"/>
          </a:xfrm>
        </p:grpSpPr>
        <p:grpSp>
          <p:nvGrpSpPr>
            <p:cNvPr id="3" name="组合 63"/>
            <p:cNvGrpSpPr/>
            <p:nvPr/>
          </p:nvGrpSpPr>
          <p:grpSpPr>
            <a:xfrm>
              <a:off x="7329781" y="819150"/>
              <a:ext cx="4211759" cy="3280899"/>
              <a:chOff x="6674855" y="888822"/>
              <a:chExt cx="2484798" cy="1935622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6771278" y="1065247"/>
                <a:ext cx="2330539" cy="1582773"/>
              </a:xfrm>
              <a:prstGeom prst="rect">
                <a:avLst/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6763158" y="888822"/>
                <a:ext cx="0" cy="1935622"/>
              </a:xfrm>
              <a:prstGeom prst="line">
                <a:avLst/>
              </a:prstGeom>
              <a:ln w="22225">
                <a:solidFill>
                  <a:srgbClr val="0168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梯形 70"/>
              <p:cNvSpPr/>
              <p:nvPr/>
            </p:nvSpPr>
            <p:spPr>
              <a:xfrm rot="5400000">
                <a:off x="6207643" y="1804224"/>
                <a:ext cx="1227460" cy="116431"/>
              </a:xfrm>
              <a:prstGeom prst="trapezoid">
                <a:avLst>
                  <a:gd name="adj" fmla="val 104725"/>
                </a:avLst>
              </a:prstGeom>
              <a:solidFill>
                <a:schemeClr val="bg1"/>
              </a:solidFill>
              <a:ln w="19050">
                <a:solidFill>
                  <a:srgbClr val="0168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右箭头 71"/>
              <p:cNvSpPr/>
              <p:nvPr/>
            </p:nvSpPr>
            <p:spPr>
              <a:xfrm>
                <a:off x="6879589" y="1369849"/>
                <a:ext cx="1956264" cy="984694"/>
              </a:xfrm>
              <a:prstGeom prst="rightArrow">
                <a:avLst>
                  <a:gd name="adj1" fmla="val 100000"/>
                  <a:gd name="adj2" fmla="val 30061"/>
                </a:avLst>
              </a:prstGeom>
              <a:solidFill>
                <a:schemeClr val="bg1"/>
              </a:solidFill>
              <a:ln w="19050">
                <a:solidFill>
                  <a:srgbClr val="0168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" name="直接连接符 72"/>
              <p:cNvCxnSpPr/>
              <p:nvPr/>
            </p:nvCxnSpPr>
            <p:spPr>
              <a:xfrm>
                <a:off x="6674855" y="1856634"/>
                <a:ext cx="1116388" cy="3255"/>
              </a:xfrm>
              <a:prstGeom prst="line">
                <a:avLst/>
              </a:prstGeom>
              <a:ln>
                <a:solidFill>
                  <a:srgbClr val="0168B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8074276" y="1856634"/>
                <a:ext cx="1085377" cy="3255"/>
              </a:xfrm>
              <a:prstGeom prst="line">
                <a:avLst/>
              </a:prstGeom>
              <a:ln>
                <a:solidFill>
                  <a:srgbClr val="0168B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直接连接符 64"/>
            <p:cNvCxnSpPr>
              <a:endCxn id="72" idx="2"/>
            </p:cNvCxnSpPr>
            <p:nvPr/>
          </p:nvCxnSpPr>
          <p:spPr>
            <a:xfrm>
              <a:off x="10488617" y="1634496"/>
              <a:ext cx="2340" cy="1669067"/>
            </a:xfrm>
            <a:prstGeom prst="line">
              <a:avLst/>
            </a:prstGeom>
            <a:ln w="19050">
              <a:solidFill>
                <a:srgbClr val="016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7480519" y="1429163"/>
              <a:ext cx="2412000" cy="0"/>
            </a:xfrm>
            <a:prstGeom prst="line">
              <a:avLst/>
            </a:prstGeom>
            <a:ln w="9525">
              <a:solidFill>
                <a:srgbClr val="016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7480519" y="3504456"/>
              <a:ext cx="2412000" cy="0"/>
            </a:xfrm>
            <a:prstGeom prst="line">
              <a:avLst/>
            </a:prstGeom>
            <a:ln w="9525">
              <a:solidFill>
                <a:srgbClr val="016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9892519" y="1422495"/>
              <a:ext cx="0" cy="2088000"/>
            </a:xfrm>
            <a:prstGeom prst="line">
              <a:avLst/>
            </a:prstGeom>
            <a:ln w="19050">
              <a:solidFill>
                <a:srgbClr val="016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16" descr="泰达热电能源管理有限公司标识副本副本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0837" y="60325"/>
            <a:ext cx="54721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1579" y="1269190"/>
            <a:ext cx="5115067" cy="3836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六边形 32"/>
          <p:cNvSpPr/>
          <p:nvPr/>
        </p:nvSpPr>
        <p:spPr>
          <a:xfrm>
            <a:off x="4984115" y="5495925"/>
            <a:ext cx="969732" cy="852572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53"/>
          <p:cNvSpPr txBox="1"/>
          <p:nvPr/>
        </p:nvSpPr>
        <p:spPr>
          <a:xfrm>
            <a:off x="5140341" y="5738712"/>
            <a:ext cx="676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B0F0"/>
                </a:solidFill>
              </a:rPr>
              <a:t>创 新</a:t>
            </a:r>
            <a:endParaRPr lang="zh-CN" altLang="en-US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1373149" y="407514"/>
            <a:ext cx="4089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itchFamily="2" charset="-122"/>
                <a:ea typeface="华文行楷" pitchFamily="2" charset="-122"/>
              </a:rPr>
              <a:t>二、招聘信息</a:t>
            </a:r>
            <a:endParaRPr lang="en-US" altLang="zh-CN" sz="3000" b="1" dirty="0" smtClean="0">
              <a:solidFill>
                <a:srgbClr val="0075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2"/>
          <p:cNvGrpSpPr/>
          <p:nvPr/>
        </p:nvGrpSpPr>
        <p:grpSpPr>
          <a:xfrm>
            <a:off x="493586" y="378939"/>
            <a:ext cx="790199" cy="615553"/>
            <a:chOff x="7329781" y="819150"/>
            <a:chExt cx="4211759" cy="3280899"/>
          </a:xfrm>
        </p:grpSpPr>
        <p:grpSp>
          <p:nvGrpSpPr>
            <p:cNvPr id="3" name="组合 63"/>
            <p:cNvGrpSpPr/>
            <p:nvPr/>
          </p:nvGrpSpPr>
          <p:grpSpPr>
            <a:xfrm>
              <a:off x="7329781" y="819150"/>
              <a:ext cx="4211759" cy="3280899"/>
              <a:chOff x="6674855" y="888822"/>
              <a:chExt cx="2484798" cy="1935622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6771278" y="1065247"/>
                <a:ext cx="2330539" cy="1582773"/>
              </a:xfrm>
              <a:prstGeom prst="rect">
                <a:avLst/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6763158" y="888822"/>
                <a:ext cx="0" cy="1935622"/>
              </a:xfrm>
              <a:prstGeom prst="line">
                <a:avLst/>
              </a:prstGeom>
              <a:ln w="22225">
                <a:solidFill>
                  <a:srgbClr val="0168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梯形 70"/>
              <p:cNvSpPr/>
              <p:nvPr/>
            </p:nvSpPr>
            <p:spPr>
              <a:xfrm rot="5400000">
                <a:off x="6207643" y="1804224"/>
                <a:ext cx="1227460" cy="116431"/>
              </a:xfrm>
              <a:prstGeom prst="trapezoid">
                <a:avLst>
                  <a:gd name="adj" fmla="val 104725"/>
                </a:avLst>
              </a:prstGeom>
              <a:solidFill>
                <a:schemeClr val="bg1"/>
              </a:solidFill>
              <a:ln w="19050">
                <a:solidFill>
                  <a:srgbClr val="0168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右箭头 71"/>
              <p:cNvSpPr/>
              <p:nvPr/>
            </p:nvSpPr>
            <p:spPr>
              <a:xfrm>
                <a:off x="6879589" y="1369849"/>
                <a:ext cx="1956264" cy="984694"/>
              </a:xfrm>
              <a:prstGeom prst="rightArrow">
                <a:avLst>
                  <a:gd name="adj1" fmla="val 100000"/>
                  <a:gd name="adj2" fmla="val 30061"/>
                </a:avLst>
              </a:prstGeom>
              <a:solidFill>
                <a:schemeClr val="bg1"/>
              </a:solidFill>
              <a:ln w="19050">
                <a:solidFill>
                  <a:srgbClr val="0168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" name="直接连接符 72"/>
              <p:cNvCxnSpPr/>
              <p:nvPr/>
            </p:nvCxnSpPr>
            <p:spPr>
              <a:xfrm>
                <a:off x="6674855" y="1856634"/>
                <a:ext cx="1116388" cy="3255"/>
              </a:xfrm>
              <a:prstGeom prst="line">
                <a:avLst/>
              </a:prstGeom>
              <a:ln>
                <a:solidFill>
                  <a:srgbClr val="0168B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8074276" y="1856634"/>
                <a:ext cx="1085377" cy="3255"/>
              </a:xfrm>
              <a:prstGeom prst="line">
                <a:avLst/>
              </a:prstGeom>
              <a:ln>
                <a:solidFill>
                  <a:srgbClr val="0168B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直接连接符 64"/>
            <p:cNvCxnSpPr>
              <a:endCxn id="72" idx="2"/>
            </p:cNvCxnSpPr>
            <p:nvPr/>
          </p:nvCxnSpPr>
          <p:spPr>
            <a:xfrm>
              <a:off x="10488617" y="1634496"/>
              <a:ext cx="2340" cy="1669067"/>
            </a:xfrm>
            <a:prstGeom prst="line">
              <a:avLst/>
            </a:prstGeom>
            <a:ln w="19050">
              <a:solidFill>
                <a:srgbClr val="016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7480519" y="1429163"/>
              <a:ext cx="2412000" cy="0"/>
            </a:xfrm>
            <a:prstGeom prst="line">
              <a:avLst/>
            </a:prstGeom>
            <a:ln w="9525">
              <a:solidFill>
                <a:srgbClr val="016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7480519" y="3504456"/>
              <a:ext cx="2412000" cy="0"/>
            </a:xfrm>
            <a:prstGeom prst="line">
              <a:avLst/>
            </a:prstGeom>
            <a:ln w="9525">
              <a:solidFill>
                <a:srgbClr val="016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9892519" y="1422495"/>
              <a:ext cx="0" cy="2088000"/>
            </a:xfrm>
            <a:prstGeom prst="line">
              <a:avLst/>
            </a:prstGeom>
            <a:ln w="19050">
              <a:solidFill>
                <a:srgbClr val="016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16" descr="泰达热电能源管理有限公司标识副本副本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0837" y="60325"/>
            <a:ext cx="54721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直接连接符 39"/>
          <p:cNvCxnSpPr/>
          <p:nvPr/>
        </p:nvCxnSpPr>
        <p:spPr>
          <a:xfrm>
            <a:off x="588869" y="1173331"/>
            <a:ext cx="0" cy="4703976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1731407" y="1282535"/>
          <a:ext cx="9443274" cy="4488873"/>
        </p:xfrm>
        <a:graphic>
          <a:graphicData uri="http://schemas.openxmlformats.org/drawingml/2006/table">
            <a:tbl>
              <a:tblPr/>
              <a:tblGrid>
                <a:gridCol w="2421405"/>
                <a:gridCol w="1507267"/>
                <a:gridCol w="5514602"/>
              </a:tblGrid>
              <a:tr h="114877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latin typeface="华文新魏" pitchFamily="2" charset="-122"/>
                          <a:ea typeface="华文新魏" pitchFamily="2" charset="-122"/>
                          <a:cs typeface="Times New Roman"/>
                        </a:rPr>
                        <a:t>招聘岗位</a:t>
                      </a:r>
                      <a:endParaRPr lang="zh-CN" sz="2000" b="1" kern="100" dirty="0">
                        <a:latin typeface="华文新魏" pitchFamily="2" charset="-122"/>
                        <a:ea typeface="华文新魏" pitchFamily="2" charset="-122"/>
                        <a:cs typeface="Times New Roman"/>
                      </a:endParaRPr>
                    </a:p>
                  </a:txBody>
                  <a:tcPr marL="63438" marR="634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latin typeface="华文新魏" pitchFamily="2" charset="-122"/>
                          <a:ea typeface="华文新魏" pitchFamily="2" charset="-122"/>
                          <a:cs typeface="Times New Roman"/>
                        </a:rPr>
                        <a:t>招聘人数</a:t>
                      </a:r>
                      <a:endParaRPr lang="zh-CN" sz="2000" b="1" kern="100" dirty="0">
                        <a:latin typeface="华文新魏" pitchFamily="2" charset="-122"/>
                        <a:ea typeface="华文新魏" pitchFamily="2" charset="-122"/>
                        <a:cs typeface="Times New Roman"/>
                      </a:endParaRPr>
                    </a:p>
                  </a:txBody>
                  <a:tcPr marL="63438" marR="63438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215" indent="-19621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华文新魏" pitchFamily="2" charset="-122"/>
                          <a:ea typeface="华文新魏" pitchFamily="2" charset="-122"/>
                          <a:cs typeface="+mn-cs"/>
                        </a:rPr>
                        <a:t>应届毕业生招聘条件</a:t>
                      </a:r>
                      <a:endParaRPr lang="zh-CN" sz="2000" b="1" kern="100" dirty="0">
                        <a:latin typeface="华文新魏" pitchFamily="2" charset="-122"/>
                        <a:ea typeface="华文新魏" pitchFamily="2" charset="-122"/>
                        <a:cs typeface="Times New Roman"/>
                      </a:endParaRPr>
                    </a:p>
                  </a:txBody>
                  <a:tcPr marL="63438" marR="63438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77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司炉运行</a:t>
                      </a:r>
                      <a:endParaRPr lang="zh-CN" sz="1800" kern="100" dirty="0">
                        <a:latin typeface="华文新魏" pitchFamily="2" charset="-122"/>
                        <a:ea typeface="华文新魏" pitchFamily="2" charset="-122"/>
                        <a:cs typeface="Times New Roman"/>
                      </a:endParaRPr>
                    </a:p>
                  </a:txBody>
                  <a:tcPr marL="63438" marR="634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6</a:t>
                      </a:r>
                      <a:endParaRPr lang="zh-CN" sz="1800" kern="100" dirty="0">
                        <a:latin typeface="华文新魏" pitchFamily="2" charset="-122"/>
                        <a:ea typeface="华文新魏" pitchFamily="2" charset="-122"/>
                        <a:cs typeface="Times New Roman"/>
                      </a:endParaRPr>
                    </a:p>
                  </a:txBody>
                  <a:tcPr marL="63438" marR="63438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215" indent="-19621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 smtClean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男</a:t>
                      </a:r>
                      <a:r>
                        <a:rPr lang="zh-CN" sz="1800" kern="0" dirty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，中专及以上学历，热能动力相关专业</a:t>
                      </a:r>
                      <a:endParaRPr lang="zh-CN" sz="1800" kern="100" dirty="0">
                        <a:latin typeface="华文新魏" pitchFamily="2" charset="-122"/>
                        <a:ea typeface="华文新魏" pitchFamily="2" charset="-122"/>
                        <a:cs typeface="Times New Roman"/>
                      </a:endParaRPr>
                    </a:p>
                  </a:txBody>
                  <a:tcPr marL="63438" marR="63438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汽机运行</a:t>
                      </a:r>
                      <a:endParaRPr lang="zh-CN" sz="1800" kern="100" dirty="0">
                        <a:latin typeface="华文新魏" pitchFamily="2" charset="-122"/>
                        <a:ea typeface="华文新魏" pitchFamily="2" charset="-122"/>
                        <a:cs typeface="Times New Roman"/>
                      </a:endParaRPr>
                    </a:p>
                  </a:txBody>
                  <a:tcPr marL="63438" marR="634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2</a:t>
                      </a:r>
                      <a:endParaRPr lang="zh-CN" sz="1800" kern="100" dirty="0">
                        <a:latin typeface="华文新魏" pitchFamily="2" charset="-122"/>
                        <a:ea typeface="华文新魏" pitchFamily="2" charset="-122"/>
                        <a:cs typeface="Times New Roman"/>
                      </a:endParaRPr>
                    </a:p>
                  </a:txBody>
                  <a:tcPr marL="63438" marR="63438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025" indent="-200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 smtClean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男</a:t>
                      </a:r>
                      <a:r>
                        <a:rPr lang="zh-CN" sz="1800" kern="0" dirty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，中专及以上学历</a:t>
                      </a:r>
                      <a:r>
                        <a:rPr lang="zh-CN" altLang="en-US" sz="1800" kern="0" dirty="0" smtClean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，热能动力相关专业</a:t>
                      </a:r>
                      <a:endParaRPr lang="zh-CN" sz="1800" kern="100" dirty="0">
                        <a:latin typeface="华文新魏" pitchFamily="2" charset="-122"/>
                        <a:ea typeface="华文新魏" pitchFamily="2" charset="-122"/>
                        <a:cs typeface="Times New Roman"/>
                      </a:endParaRPr>
                    </a:p>
                  </a:txBody>
                  <a:tcPr marL="63438" marR="63438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26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电气运行</a:t>
                      </a:r>
                      <a:endParaRPr lang="zh-CN" sz="1800" kern="100">
                        <a:latin typeface="华文新魏" pitchFamily="2" charset="-122"/>
                        <a:ea typeface="华文新魏" pitchFamily="2" charset="-122"/>
                        <a:cs typeface="Times New Roman"/>
                      </a:endParaRPr>
                    </a:p>
                  </a:txBody>
                  <a:tcPr marL="63438" marR="634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5</a:t>
                      </a:r>
                      <a:endParaRPr lang="zh-CN" sz="1800" kern="100" dirty="0">
                        <a:latin typeface="华文新魏" pitchFamily="2" charset="-122"/>
                        <a:ea typeface="华文新魏" pitchFamily="2" charset="-122"/>
                        <a:cs typeface="Times New Roman"/>
                      </a:endParaRPr>
                    </a:p>
                  </a:txBody>
                  <a:tcPr marL="63438" marR="63438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025" indent="-200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 smtClean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男女</a:t>
                      </a:r>
                      <a:r>
                        <a:rPr lang="zh-CN" sz="1800" kern="0" dirty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不限，中专及以上学历，电气或自动化相关专业</a:t>
                      </a:r>
                      <a:endParaRPr lang="zh-CN" sz="1800" kern="100" dirty="0">
                        <a:latin typeface="华文新魏" pitchFamily="2" charset="-122"/>
                        <a:ea typeface="华文新魏" pitchFamily="2" charset="-122"/>
                        <a:cs typeface="Times New Roman"/>
                      </a:endParaRPr>
                    </a:p>
                  </a:txBody>
                  <a:tcPr marL="63438" marR="63438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9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仪表工</a:t>
                      </a:r>
                      <a:endParaRPr lang="zh-CN" sz="1800" kern="100" dirty="0">
                        <a:latin typeface="华文新魏" pitchFamily="2" charset="-122"/>
                        <a:ea typeface="华文新魏" pitchFamily="2" charset="-122"/>
                        <a:cs typeface="Times New Roman"/>
                      </a:endParaRPr>
                    </a:p>
                  </a:txBody>
                  <a:tcPr marL="63438" marR="634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华文新魏" pitchFamily="2" charset="-122"/>
                          <a:ea typeface="华文新魏" pitchFamily="2" charset="-122"/>
                          <a:cs typeface="Times New Roman"/>
                        </a:rPr>
                        <a:t>3</a:t>
                      </a:r>
                      <a:endParaRPr lang="zh-CN" sz="1800" kern="100" dirty="0">
                        <a:latin typeface="华文新魏" pitchFamily="2" charset="-122"/>
                        <a:ea typeface="华文新魏" pitchFamily="2" charset="-122"/>
                        <a:cs typeface="Times New Roman"/>
                      </a:endParaRPr>
                    </a:p>
                  </a:txBody>
                  <a:tcPr marL="63438" marR="63438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025" indent="-200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 smtClean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男女</a:t>
                      </a:r>
                      <a:r>
                        <a:rPr lang="zh-CN" sz="1800" kern="0" dirty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不限，中专及以上学历，电仪相关</a:t>
                      </a:r>
                      <a:r>
                        <a:rPr lang="zh-CN" sz="1800" kern="0" dirty="0" smtClean="0">
                          <a:latin typeface="华文新魏" pitchFamily="2" charset="-122"/>
                          <a:ea typeface="华文新魏" pitchFamily="2" charset="-122"/>
                          <a:cs typeface="宋体"/>
                        </a:rPr>
                        <a:t>专业</a:t>
                      </a:r>
                      <a:endParaRPr lang="en-US" altLang="zh-CN" sz="1800" kern="0" dirty="0" smtClean="0">
                        <a:latin typeface="华文新魏" pitchFamily="2" charset="-122"/>
                        <a:ea typeface="华文新魏" pitchFamily="2" charset="-122"/>
                        <a:cs typeface="宋体"/>
                      </a:endParaRPr>
                    </a:p>
                  </a:txBody>
                  <a:tcPr marL="63438" marR="63438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9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华文新魏" pitchFamily="2" charset="-122"/>
                          <a:ea typeface="华文新魏" pitchFamily="2" charset="-122"/>
                          <a:cs typeface="Times New Roman"/>
                        </a:rPr>
                        <a:t>合计</a:t>
                      </a:r>
                      <a:endParaRPr lang="zh-CN" sz="1800" kern="100" dirty="0">
                        <a:latin typeface="华文新魏" pitchFamily="2" charset="-122"/>
                        <a:ea typeface="华文新魏" pitchFamily="2" charset="-122"/>
                        <a:cs typeface="Times New Roman"/>
                      </a:endParaRPr>
                    </a:p>
                  </a:txBody>
                  <a:tcPr marL="63438" marR="634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华文新魏" pitchFamily="2" charset="-122"/>
                          <a:ea typeface="华文新魏" pitchFamily="2" charset="-122"/>
                          <a:cs typeface="Times New Roman"/>
                        </a:rPr>
                        <a:t>16</a:t>
                      </a:r>
                      <a:endParaRPr lang="zh-CN" sz="1800" kern="100" dirty="0">
                        <a:latin typeface="华文新魏" pitchFamily="2" charset="-122"/>
                        <a:ea typeface="华文新魏" pitchFamily="2" charset="-122"/>
                        <a:cs typeface="Times New Roman"/>
                      </a:endParaRPr>
                    </a:p>
                  </a:txBody>
                  <a:tcPr marL="63438" marR="63438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025" indent="-200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CN" sz="1800" kern="0" dirty="0" smtClean="0">
                        <a:latin typeface="华文新魏" pitchFamily="2" charset="-122"/>
                        <a:ea typeface="华文新魏" pitchFamily="2" charset="-122"/>
                        <a:cs typeface="宋体"/>
                      </a:endParaRPr>
                    </a:p>
                  </a:txBody>
                  <a:tcPr marL="63438" marR="63438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4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1373149" y="407514"/>
            <a:ext cx="4089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itchFamily="2" charset="-122"/>
                <a:ea typeface="华文行楷" pitchFamily="2" charset="-122"/>
              </a:rPr>
              <a:t>三、联系我们</a:t>
            </a:r>
            <a:endParaRPr lang="en-US" altLang="zh-CN" sz="3000" b="1" dirty="0" smtClean="0">
              <a:solidFill>
                <a:srgbClr val="0075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2"/>
          <p:cNvGrpSpPr/>
          <p:nvPr/>
        </p:nvGrpSpPr>
        <p:grpSpPr>
          <a:xfrm>
            <a:off x="493586" y="378939"/>
            <a:ext cx="790199" cy="615553"/>
            <a:chOff x="7329781" y="819150"/>
            <a:chExt cx="4211759" cy="3280899"/>
          </a:xfrm>
        </p:grpSpPr>
        <p:grpSp>
          <p:nvGrpSpPr>
            <p:cNvPr id="3" name="组合 63"/>
            <p:cNvGrpSpPr/>
            <p:nvPr/>
          </p:nvGrpSpPr>
          <p:grpSpPr>
            <a:xfrm>
              <a:off x="7329781" y="819150"/>
              <a:ext cx="4211759" cy="3280899"/>
              <a:chOff x="6674855" y="888822"/>
              <a:chExt cx="2484798" cy="1935622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6771278" y="1065247"/>
                <a:ext cx="2330539" cy="1582773"/>
              </a:xfrm>
              <a:prstGeom prst="rect">
                <a:avLst/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6763158" y="888822"/>
                <a:ext cx="0" cy="1935622"/>
              </a:xfrm>
              <a:prstGeom prst="line">
                <a:avLst/>
              </a:prstGeom>
              <a:ln w="22225">
                <a:solidFill>
                  <a:srgbClr val="0168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梯形 70"/>
              <p:cNvSpPr/>
              <p:nvPr/>
            </p:nvSpPr>
            <p:spPr>
              <a:xfrm rot="5400000">
                <a:off x="6207643" y="1804224"/>
                <a:ext cx="1227460" cy="116431"/>
              </a:xfrm>
              <a:prstGeom prst="trapezoid">
                <a:avLst>
                  <a:gd name="adj" fmla="val 104725"/>
                </a:avLst>
              </a:prstGeom>
              <a:solidFill>
                <a:schemeClr val="bg1"/>
              </a:solidFill>
              <a:ln w="19050">
                <a:solidFill>
                  <a:srgbClr val="0168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右箭头 71"/>
              <p:cNvSpPr/>
              <p:nvPr/>
            </p:nvSpPr>
            <p:spPr>
              <a:xfrm>
                <a:off x="6879589" y="1369849"/>
                <a:ext cx="1956264" cy="984694"/>
              </a:xfrm>
              <a:prstGeom prst="rightArrow">
                <a:avLst>
                  <a:gd name="adj1" fmla="val 100000"/>
                  <a:gd name="adj2" fmla="val 30061"/>
                </a:avLst>
              </a:prstGeom>
              <a:solidFill>
                <a:schemeClr val="bg1"/>
              </a:solidFill>
              <a:ln w="19050">
                <a:solidFill>
                  <a:srgbClr val="0168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" name="直接连接符 72"/>
              <p:cNvCxnSpPr/>
              <p:nvPr/>
            </p:nvCxnSpPr>
            <p:spPr>
              <a:xfrm>
                <a:off x="6674855" y="1856634"/>
                <a:ext cx="1116388" cy="3255"/>
              </a:xfrm>
              <a:prstGeom prst="line">
                <a:avLst/>
              </a:prstGeom>
              <a:ln>
                <a:solidFill>
                  <a:srgbClr val="0168B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8074276" y="1856634"/>
                <a:ext cx="1085377" cy="3255"/>
              </a:xfrm>
              <a:prstGeom prst="line">
                <a:avLst/>
              </a:prstGeom>
              <a:ln>
                <a:solidFill>
                  <a:srgbClr val="0168B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直接连接符 64"/>
            <p:cNvCxnSpPr>
              <a:endCxn id="72" idx="2"/>
            </p:cNvCxnSpPr>
            <p:nvPr/>
          </p:nvCxnSpPr>
          <p:spPr>
            <a:xfrm>
              <a:off x="10488617" y="1634496"/>
              <a:ext cx="2340" cy="1669067"/>
            </a:xfrm>
            <a:prstGeom prst="line">
              <a:avLst/>
            </a:prstGeom>
            <a:ln w="19050">
              <a:solidFill>
                <a:srgbClr val="016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7480519" y="1429163"/>
              <a:ext cx="2412000" cy="0"/>
            </a:xfrm>
            <a:prstGeom prst="line">
              <a:avLst/>
            </a:prstGeom>
            <a:ln w="9525">
              <a:solidFill>
                <a:srgbClr val="016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7480519" y="3504456"/>
              <a:ext cx="2412000" cy="0"/>
            </a:xfrm>
            <a:prstGeom prst="line">
              <a:avLst/>
            </a:prstGeom>
            <a:ln w="9525">
              <a:solidFill>
                <a:srgbClr val="016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9892519" y="1422495"/>
              <a:ext cx="0" cy="2088000"/>
            </a:xfrm>
            <a:prstGeom prst="line">
              <a:avLst/>
            </a:prstGeom>
            <a:ln w="19050">
              <a:solidFill>
                <a:srgbClr val="016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16" descr="泰达热电能源管理有限公司标识副本副本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0837" y="60325"/>
            <a:ext cx="54721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直接连接符 39"/>
          <p:cNvCxnSpPr/>
          <p:nvPr/>
        </p:nvCxnSpPr>
        <p:spPr>
          <a:xfrm>
            <a:off x="588869" y="1173331"/>
            <a:ext cx="0" cy="4703976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28156" y="1484416"/>
            <a:ext cx="10402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、应聘人简历指定发送邮箱：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  <a:hlinkClick r:id="rId3"/>
              </a:rPr>
              <a:t>tdrnzhaopin01@163.com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  <a:hlinkClick r:id="rId4"/>
              </a:rPr>
              <a:t>tdrnzhaopin02@163.com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、邮件主题：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[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岗位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]-[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学校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]-[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学历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]-[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姓名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]</a:t>
            </a:r>
          </a:p>
          <a:p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、附件要求：证件照、身份证复印件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、报名时间：</a:t>
            </a:r>
            <a:r>
              <a:rPr lang="en-US" altLang="zh-CN" sz="2800" smtClean="0">
                <a:latin typeface="华文新魏" pitchFamily="2" charset="-122"/>
                <a:ea typeface="华文新魏" pitchFamily="2" charset="-122"/>
              </a:rPr>
              <a:t>2020.12.22—2021.1.25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1373149" y="407514"/>
            <a:ext cx="4089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itchFamily="2" charset="-122"/>
                <a:ea typeface="华文行楷" pitchFamily="2" charset="-122"/>
              </a:rPr>
              <a:t>四、相关说明</a:t>
            </a:r>
            <a:endParaRPr lang="en-US" altLang="zh-CN" sz="3000" b="1" dirty="0" smtClean="0">
              <a:solidFill>
                <a:srgbClr val="0075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2"/>
          <p:cNvGrpSpPr/>
          <p:nvPr/>
        </p:nvGrpSpPr>
        <p:grpSpPr>
          <a:xfrm>
            <a:off x="493586" y="378939"/>
            <a:ext cx="790199" cy="615553"/>
            <a:chOff x="7329781" y="819150"/>
            <a:chExt cx="4211759" cy="3280899"/>
          </a:xfrm>
        </p:grpSpPr>
        <p:grpSp>
          <p:nvGrpSpPr>
            <p:cNvPr id="3" name="组合 63"/>
            <p:cNvGrpSpPr/>
            <p:nvPr/>
          </p:nvGrpSpPr>
          <p:grpSpPr>
            <a:xfrm>
              <a:off x="7329781" y="819150"/>
              <a:ext cx="4211759" cy="3280899"/>
              <a:chOff x="6674855" y="888822"/>
              <a:chExt cx="2484798" cy="1935622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6771278" y="1065247"/>
                <a:ext cx="2330539" cy="1582773"/>
              </a:xfrm>
              <a:prstGeom prst="rect">
                <a:avLst/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6763158" y="888822"/>
                <a:ext cx="0" cy="1935622"/>
              </a:xfrm>
              <a:prstGeom prst="line">
                <a:avLst/>
              </a:prstGeom>
              <a:ln w="22225">
                <a:solidFill>
                  <a:srgbClr val="0168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梯形 70"/>
              <p:cNvSpPr/>
              <p:nvPr/>
            </p:nvSpPr>
            <p:spPr>
              <a:xfrm rot="5400000">
                <a:off x="6207643" y="1804224"/>
                <a:ext cx="1227460" cy="116431"/>
              </a:xfrm>
              <a:prstGeom prst="trapezoid">
                <a:avLst>
                  <a:gd name="adj" fmla="val 104725"/>
                </a:avLst>
              </a:prstGeom>
              <a:solidFill>
                <a:schemeClr val="bg1"/>
              </a:solidFill>
              <a:ln w="19050">
                <a:solidFill>
                  <a:srgbClr val="0168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右箭头 71"/>
              <p:cNvSpPr/>
              <p:nvPr/>
            </p:nvSpPr>
            <p:spPr>
              <a:xfrm>
                <a:off x="6879589" y="1369849"/>
                <a:ext cx="1956264" cy="984694"/>
              </a:xfrm>
              <a:prstGeom prst="rightArrow">
                <a:avLst>
                  <a:gd name="adj1" fmla="val 100000"/>
                  <a:gd name="adj2" fmla="val 30061"/>
                </a:avLst>
              </a:prstGeom>
              <a:solidFill>
                <a:schemeClr val="bg1"/>
              </a:solidFill>
              <a:ln w="19050">
                <a:solidFill>
                  <a:srgbClr val="0168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" name="直接连接符 72"/>
              <p:cNvCxnSpPr/>
              <p:nvPr/>
            </p:nvCxnSpPr>
            <p:spPr>
              <a:xfrm>
                <a:off x="6674855" y="1856634"/>
                <a:ext cx="1116388" cy="3255"/>
              </a:xfrm>
              <a:prstGeom prst="line">
                <a:avLst/>
              </a:prstGeom>
              <a:ln>
                <a:solidFill>
                  <a:srgbClr val="0168B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8074276" y="1856634"/>
                <a:ext cx="1085377" cy="3255"/>
              </a:xfrm>
              <a:prstGeom prst="line">
                <a:avLst/>
              </a:prstGeom>
              <a:ln>
                <a:solidFill>
                  <a:srgbClr val="0168B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直接连接符 64"/>
            <p:cNvCxnSpPr>
              <a:endCxn id="72" idx="2"/>
            </p:cNvCxnSpPr>
            <p:nvPr/>
          </p:nvCxnSpPr>
          <p:spPr>
            <a:xfrm>
              <a:off x="10488617" y="1634496"/>
              <a:ext cx="2340" cy="1669067"/>
            </a:xfrm>
            <a:prstGeom prst="line">
              <a:avLst/>
            </a:prstGeom>
            <a:ln w="19050">
              <a:solidFill>
                <a:srgbClr val="016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7480519" y="1429163"/>
              <a:ext cx="2412000" cy="0"/>
            </a:xfrm>
            <a:prstGeom prst="line">
              <a:avLst/>
            </a:prstGeom>
            <a:ln w="9525">
              <a:solidFill>
                <a:srgbClr val="016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7480519" y="3504456"/>
              <a:ext cx="2412000" cy="0"/>
            </a:xfrm>
            <a:prstGeom prst="line">
              <a:avLst/>
            </a:prstGeom>
            <a:ln w="9525">
              <a:solidFill>
                <a:srgbClr val="016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9892519" y="1422495"/>
              <a:ext cx="0" cy="2088000"/>
            </a:xfrm>
            <a:prstGeom prst="line">
              <a:avLst/>
            </a:prstGeom>
            <a:ln w="19050">
              <a:solidFill>
                <a:srgbClr val="016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16" descr="泰达热电能源管理有限公司标识副本副本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0837" y="60325"/>
            <a:ext cx="54721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直接连接符 39"/>
          <p:cNvCxnSpPr/>
          <p:nvPr/>
        </p:nvCxnSpPr>
        <p:spPr>
          <a:xfrm>
            <a:off x="588869" y="1173331"/>
            <a:ext cx="0" cy="4703976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28156" y="1484416"/>
            <a:ext cx="1040278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、应聘者应对所提交应聘材料的真实性、完整性负责，如发现与事实不符，本公司有权取消应聘资格。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、资格初步审核结果及后续工作将通过邮件等方式告知，请应聘者提供准确的邮箱地址并及时查收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、我们对应聘信息及提交材料严格保密，不做他用，恕不退还。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171"/>
            <a:ext cx="12192000" cy="70321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31145" y="2629232"/>
            <a:ext cx="547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48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期待您的加入！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1F248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252413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678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312</Words>
  <Application>Microsoft Office PowerPoint</Application>
  <PresentationFormat>自定义</PresentationFormat>
  <Paragraphs>44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郭鹏伟</dc:creator>
  <cp:lastModifiedBy>wangxin</cp:lastModifiedBy>
  <cp:revision>263</cp:revision>
  <dcterms:created xsi:type="dcterms:W3CDTF">2019-08-14T06:51:42Z</dcterms:created>
  <dcterms:modified xsi:type="dcterms:W3CDTF">2020-12-22T08:26:59Z</dcterms:modified>
</cp:coreProperties>
</file>